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6"/>
  </p:notesMasterIdLst>
  <p:sldIdLst>
    <p:sldId id="256" r:id="rId2"/>
    <p:sldId id="485" r:id="rId3"/>
    <p:sldId id="476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7" r:id="rId13"/>
    <p:sldId id="488" r:id="rId14"/>
    <p:sldId id="486" r:id="rId15"/>
    <p:sldId id="473" r:id="rId16"/>
    <p:sldId id="474" r:id="rId17"/>
    <p:sldId id="421" r:id="rId18"/>
    <p:sldId id="326" r:id="rId19"/>
    <p:sldId id="463" r:id="rId20"/>
    <p:sldId id="307" r:id="rId21"/>
    <p:sldId id="393" r:id="rId22"/>
    <p:sldId id="461" r:id="rId23"/>
    <p:sldId id="328" r:id="rId24"/>
    <p:sldId id="417" r:id="rId25"/>
    <p:sldId id="418" r:id="rId26"/>
    <p:sldId id="419" r:id="rId27"/>
    <p:sldId id="311" r:id="rId28"/>
    <p:sldId id="312" r:id="rId29"/>
    <p:sldId id="422" r:id="rId30"/>
    <p:sldId id="329" r:id="rId31"/>
    <p:sldId id="330" r:id="rId32"/>
    <p:sldId id="446" r:id="rId33"/>
    <p:sldId id="447" r:id="rId34"/>
    <p:sldId id="448" r:id="rId35"/>
    <p:sldId id="432" r:id="rId36"/>
    <p:sldId id="317" r:id="rId37"/>
    <p:sldId id="351" r:id="rId38"/>
    <p:sldId id="352" r:id="rId39"/>
    <p:sldId id="332" r:id="rId40"/>
    <p:sldId id="449" r:id="rId41"/>
    <p:sldId id="450" r:id="rId42"/>
    <p:sldId id="354" r:id="rId43"/>
    <p:sldId id="335" r:id="rId44"/>
    <p:sldId id="451" r:id="rId45"/>
    <p:sldId id="455" r:id="rId46"/>
    <p:sldId id="464" r:id="rId47"/>
    <p:sldId id="452" r:id="rId48"/>
    <p:sldId id="453" r:id="rId49"/>
    <p:sldId id="454" r:id="rId50"/>
    <p:sldId id="458" r:id="rId51"/>
    <p:sldId id="489" r:id="rId52"/>
    <p:sldId id="459" r:id="rId53"/>
    <p:sldId id="431" r:id="rId54"/>
    <p:sldId id="465" r:id="rId55"/>
    <p:sldId id="466" r:id="rId56"/>
    <p:sldId id="467" r:id="rId57"/>
    <p:sldId id="468" r:id="rId58"/>
    <p:sldId id="430" r:id="rId59"/>
    <p:sldId id="360" r:id="rId60"/>
    <p:sldId id="361" r:id="rId61"/>
    <p:sldId id="362" r:id="rId62"/>
    <p:sldId id="366" r:id="rId63"/>
    <p:sldId id="367" r:id="rId64"/>
    <p:sldId id="470" r:id="rId65"/>
    <p:sldId id="471" r:id="rId66"/>
    <p:sldId id="472" r:id="rId67"/>
    <p:sldId id="376" r:id="rId68"/>
    <p:sldId id="377" r:id="rId69"/>
    <p:sldId id="444" r:id="rId70"/>
    <p:sldId id="445" r:id="rId71"/>
    <p:sldId id="382" r:id="rId72"/>
    <p:sldId id="383" r:id="rId73"/>
    <p:sldId id="416" r:id="rId74"/>
    <p:sldId id="384" r:id="rId75"/>
    <p:sldId id="385" r:id="rId76"/>
    <p:sldId id="378" r:id="rId77"/>
    <p:sldId id="386" r:id="rId78"/>
    <p:sldId id="415" r:id="rId79"/>
    <p:sldId id="387" r:id="rId80"/>
    <p:sldId id="475" r:id="rId81"/>
    <p:sldId id="391" r:id="rId82"/>
    <p:sldId id="373" r:id="rId83"/>
    <p:sldId id="374" r:id="rId84"/>
    <p:sldId id="260" r:id="rId85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966" y="28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mitriy\Desktop\&#1057;&#1090;&#1072;&#1090;&#1080;&#1089;&#1090;&#1080;&#1082;&#1072;%20&#1087;&#1086;%20&#1082;&#1086;&#1085;&#1082;&#1091;&#1088;&#1089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mitriy\Desktop\&#1057;&#1090;&#1072;&#1090;&#1080;&#1089;&#1090;&#1080;&#1082;&#1072;%20&#1087;&#1086;%20&#1082;&#1086;&#1085;&#1082;&#1091;&#1088;&#1089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mitriy\Downloads\&#1043;&#1088;&#1072;&#1092;&#1080;&#1082;&#1080;%20&#1056;&#1055;-79%20(2)%20&#1047;&#1085;&#1072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Размер </a:t>
            </a:r>
            <a:r>
              <a:rPr lang="ru-RU" sz="1800" b="1" dirty="0" smtClean="0">
                <a:solidFill>
                  <a:schemeClr val="tx1"/>
                </a:solidFill>
              </a:rPr>
              <a:t>субсидии</a:t>
            </a:r>
            <a:endParaRPr lang="ru-RU" sz="1800" b="1" baseline="0" dirty="0">
              <a:solidFill>
                <a:schemeClr val="tx1"/>
              </a:solidFill>
            </a:endParaRPr>
          </a:p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(</a:t>
            </a:r>
            <a:r>
              <a:rPr lang="ru-RU" sz="1800" b="1" dirty="0" err="1">
                <a:solidFill>
                  <a:schemeClr val="tx1"/>
                </a:solidFill>
              </a:rPr>
              <a:t>млн</a:t>
            </a:r>
            <a:r>
              <a:rPr lang="ru-RU" sz="1800" b="1" baseline="0" dirty="0">
                <a:solidFill>
                  <a:schemeClr val="tx1"/>
                </a:solidFill>
              </a:rPr>
              <a:t> руб.)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'РФ - ВСЕ'!$E$7:$E$9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'РФ - ВСЕ'!$F$7:$F$9</c:f>
              <c:numCache>
                <c:formatCode>#,##0.0</c:formatCode>
                <c:ptCount val="3"/>
                <c:pt idx="0">
                  <c:v>2520</c:v>
                </c:pt>
                <c:pt idx="1">
                  <c:v>3698</c:v>
                </c:pt>
                <c:pt idx="2">
                  <c:v>4228.2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25688"/>
        <c:axId val="13828824"/>
        <c:axId val="0"/>
      </c:bar3DChart>
      <c:catAx>
        <c:axId val="1382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8824"/>
        <c:crosses val="autoZero"/>
        <c:auto val="1"/>
        <c:lblAlgn val="ctr"/>
        <c:lblOffset val="100"/>
        <c:noMultiLvlLbl val="0"/>
      </c:catAx>
      <c:valAx>
        <c:axId val="1382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Соотношение количества</a:t>
            </a:r>
            <a:r>
              <a:rPr lang="ru-RU" sz="1800" b="1" baseline="0" dirty="0">
                <a:solidFill>
                  <a:schemeClr val="tx1"/>
                </a:solidFill>
              </a:rPr>
              <a:t> </a:t>
            </a:r>
            <a:r>
              <a:rPr lang="ru-RU" sz="1800" b="1" baseline="0" dirty="0" smtClean="0">
                <a:solidFill>
                  <a:schemeClr val="tx1"/>
                </a:solidFill>
              </a:rPr>
              <a:t>ННО, получивших гранты </a:t>
            </a:r>
            <a:endParaRPr lang="ru-RU" sz="1800" b="1" baseline="0" dirty="0">
              <a:solidFill>
                <a:schemeClr val="tx1"/>
              </a:solidFill>
            </a:endParaRPr>
          </a:p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>
                <a:solidFill>
                  <a:schemeClr val="tx1"/>
                </a:solidFill>
              </a:rPr>
              <a:t>- конкурс 79-рп/1</a:t>
            </a:r>
            <a:endParaRPr lang="ru-RU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8702547934628749"/>
                  <c:y val="5.976076934045219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4660532006132199"/>
                  <c:y val="-0.1067222231023939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'РФ - ВСЕ'!$E$3:$E$4</c:f>
              <c:strCache>
                <c:ptCount val="2"/>
                <c:pt idx="0">
                  <c:v>Москва</c:v>
                </c:pt>
                <c:pt idx="1">
                  <c:v>Регионы </c:v>
                </c:pt>
              </c:strCache>
            </c:strRef>
          </c:cat>
          <c:val>
            <c:numRef>
              <c:f>'РФ - ВСЕ'!$F$3:$F$4</c:f>
              <c:numCache>
                <c:formatCode>General</c:formatCode>
                <c:ptCount val="2"/>
                <c:pt idx="0">
                  <c:v>242</c:v>
                </c:pt>
                <c:pt idx="1">
                  <c:v>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Распределяемые суммы - 2015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Распределяемая сумма (млн. руб.)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1конкурс</c:v>
                </c:pt>
                <c:pt idx="1">
                  <c:v>2 конкурс</c:v>
                </c:pt>
                <c:pt idx="2">
                  <c:v>3 конкурс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2228.1999999999998</c:v>
                </c:pt>
                <c:pt idx="1">
                  <c:v>1000</c:v>
                </c:pt>
                <c:pt idx="2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29216"/>
        <c:axId val="13827648"/>
        <c:axId val="0"/>
      </c:bar3DChart>
      <c:catAx>
        <c:axId val="1382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827648"/>
        <c:crosses val="autoZero"/>
        <c:auto val="1"/>
        <c:lblAlgn val="ctr"/>
        <c:lblOffset val="100"/>
        <c:noMultiLvlLbl val="0"/>
      </c:catAx>
      <c:valAx>
        <c:axId val="138276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8292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Заявки</a:t>
            </a:r>
            <a:r>
              <a:rPr lang="ru-RU" baseline="0"/>
              <a:t> и победители - 2015</a:t>
            </a:r>
            <a:endParaRPr lang="ru-RU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Количество заявок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1конкурс</c:v>
                </c:pt>
                <c:pt idx="1">
                  <c:v>2 конкурс</c:v>
                </c:pt>
                <c:pt idx="2">
                  <c:v>3 конкурс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4370</c:v>
                </c:pt>
                <c:pt idx="1">
                  <c:v>4670</c:v>
                </c:pt>
                <c:pt idx="2">
                  <c:v>4416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Количество победителей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1конкурс</c:v>
                </c:pt>
                <c:pt idx="1">
                  <c:v>2 конкурс</c:v>
                </c:pt>
                <c:pt idx="2">
                  <c:v>3 конкурс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619</c:v>
                </c:pt>
                <c:pt idx="1">
                  <c:v>389</c:v>
                </c:pt>
                <c:pt idx="2">
                  <c:v>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29608"/>
        <c:axId val="13824120"/>
        <c:axId val="0"/>
      </c:bar3DChart>
      <c:catAx>
        <c:axId val="13829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824120"/>
        <c:crosses val="autoZero"/>
        <c:auto val="1"/>
        <c:lblAlgn val="ctr"/>
        <c:lblOffset val="100"/>
        <c:noMultiLvlLbl val="0"/>
      </c:catAx>
      <c:valAx>
        <c:axId val="13824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829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400" b="1" i="0" u="none" strike="noStrike" kern="1200" spc="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u="none" strike="noStrike" kern="1200" baseline="0" dirty="0" smtClean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Поступление заявок по </a:t>
            </a:r>
            <a:r>
              <a:rPr lang="ru-RU" sz="2400" b="1" i="0" u="none" strike="noStrike" kern="1200" baseline="0" dirty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датам </a:t>
            </a:r>
            <a:r>
              <a:rPr lang="ru-RU" sz="2400" b="1" i="0" u="none" strike="noStrike" kern="1200" baseline="0" dirty="0" smtClean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(конкурс 2015-2)</a:t>
            </a:r>
            <a:endParaRPr lang="ru-RU" sz="2400" b="1" i="0" u="none" strike="noStrike" kern="1200" baseline="0" dirty="0">
              <a:solidFill>
                <a:srgbClr val="44546A"/>
              </a:solidFill>
              <a:latin typeface="+mn-lt"/>
              <a:ea typeface="+mn-ea"/>
              <a:cs typeface="+mn-cs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6269378740115057E-2"/>
                  <c:y val="-4.8576480023330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9668570749497874E-2"/>
                  <c:y val="-4.8576480023330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Даты!$H$6:$H$29</c:f>
              <c:strCache>
                <c:ptCount val="24"/>
                <c:pt idx="0">
                  <c:v>17.08.2015</c:v>
                </c:pt>
                <c:pt idx="1">
                  <c:v>18.08.2015</c:v>
                </c:pt>
                <c:pt idx="2">
                  <c:v>19.08.2015</c:v>
                </c:pt>
                <c:pt idx="3">
                  <c:v>20.08.2015</c:v>
                </c:pt>
                <c:pt idx="4">
                  <c:v>21.08.2015</c:v>
                </c:pt>
                <c:pt idx="5">
                  <c:v>24.08.2015</c:v>
                </c:pt>
                <c:pt idx="6">
                  <c:v>25.08.2015</c:v>
                </c:pt>
                <c:pt idx="7">
                  <c:v>26.08.2015</c:v>
                </c:pt>
                <c:pt idx="8">
                  <c:v>27.08.2015</c:v>
                </c:pt>
                <c:pt idx="9">
                  <c:v>28.08.2015</c:v>
                </c:pt>
                <c:pt idx="10">
                  <c:v>31.08.2015</c:v>
                </c:pt>
                <c:pt idx="11">
                  <c:v>01.09.2015</c:v>
                </c:pt>
                <c:pt idx="12">
                  <c:v>02.09.2015</c:v>
                </c:pt>
                <c:pt idx="13">
                  <c:v>03.09.2015</c:v>
                </c:pt>
                <c:pt idx="14">
                  <c:v>04.09.2015</c:v>
                </c:pt>
                <c:pt idx="15">
                  <c:v>07.09.2015</c:v>
                </c:pt>
                <c:pt idx="16">
                  <c:v>08.09.2015</c:v>
                </c:pt>
                <c:pt idx="17">
                  <c:v>09.09.2015</c:v>
                </c:pt>
                <c:pt idx="18">
                  <c:v>10.09.2015</c:v>
                </c:pt>
                <c:pt idx="19">
                  <c:v>11.09.2015</c:v>
                </c:pt>
                <c:pt idx="20">
                  <c:v>14.09.2015</c:v>
                </c:pt>
                <c:pt idx="21">
                  <c:v>15.09.2015</c:v>
                </c:pt>
                <c:pt idx="22">
                  <c:v>16.09.2015</c:v>
                </c:pt>
                <c:pt idx="23">
                  <c:v>17.09.2015</c:v>
                </c:pt>
              </c:strCache>
            </c:strRef>
          </c:cat>
          <c:val>
            <c:numRef>
              <c:f>Даты!$I$6:$I$29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6</c:v>
                </c:pt>
                <c:pt idx="8">
                  <c:v>3</c:v>
                </c:pt>
                <c:pt idx="9">
                  <c:v>10</c:v>
                </c:pt>
                <c:pt idx="10">
                  <c:v>17</c:v>
                </c:pt>
                <c:pt idx="11">
                  <c:v>8</c:v>
                </c:pt>
                <c:pt idx="12">
                  <c:v>15</c:v>
                </c:pt>
                <c:pt idx="13">
                  <c:v>6</c:v>
                </c:pt>
                <c:pt idx="14">
                  <c:v>19</c:v>
                </c:pt>
                <c:pt idx="15">
                  <c:v>26</c:v>
                </c:pt>
                <c:pt idx="16">
                  <c:v>14</c:v>
                </c:pt>
                <c:pt idx="17">
                  <c:v>26</c:v>
                </c:pt>
                <c:pt idx="18">
                  <c:v>33</c:v>
                </c:pt>
                <c:pt idx="19">
                  <c:v>46</c:v>
                </c:pt>
                <c:pt idx="20">
                  <c:v>91</c:v>
                </c:pt>
                <c:pt idx="21">
                  <c:v>141</c:v>
                </c:pt>
                <c:pt idx="22">
                  <c:v>224</c:v>
                </c:pt>
                <c:pt idx="23">
                  <c:v>331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5296"/>
        <c:axId val="13828432"/>
      </c:lineChart>
      <c:catAx>
        <c:axId val="13825296"/>
        <c:scaling>
          <c:orientation val="minMax"/>
        </c:scaling>
        <c:delete val="0"/>
        <c:axPos val="b"/>
        <c:numFmt formatCode="d/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8432"/>
        <c:crosses val="autoZero"/>
        <c:auto val="0"/>
        <c:lblAlgn val="ctr"/>
        <c:lblOffset val="100"/>
        <c:noMultiLvlLbl val="0"/>
      </c:catAx>
      <c:valAx>
        <c:axId val="1382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229F-170F-45DD-851B-8A9A24012C5F}" type="datetimeFigureOut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F0D4-95B9-4D1C-9FFF-A77978E1352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66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969D-C69D-4C8C-BD99-940C6F774140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5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AEF4-60BF-42FF-8429-4174184AD9FB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8E60-BB47-4CF3-85A0-19296A30EE0D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58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50879-3636-4FB2-91C7-1974F0C96FA5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7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2DCD-5D41-47B5-9F34-8994C2644E1E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72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B9C6-A647-4357-8130-F9ED52A3ADAD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91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AE83D-FEA1-4A60-B1F2-631463080582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5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CDE6-3422-43EB-BB82-E2647BD7A697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11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29E4-0568-4C54-B4A9-C7928583897A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6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3E99-AD91-4E61-A58B-BE5382E86646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2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76A6A-AAF1-41E2-B143-031839905395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2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DE71E-E4EA-4D4C-9306-0E24E5F7D142}" type="datetime1">
              <a:rPr lang="ru-RU" smtClean="0"/>
              <a:pPr/>
              <a:t>11.04.2016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855A-3BAC-4779-920C-B58A32A79AE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2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12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6467" y="5595413"/>
            <a:ext cx="9967443" cy="1248834"/>
          </a:xfrm>
        </p:spPr>
        <p:txBody>
          <a:bodyPr anchor="ctr"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Постолакин Павел Юрьевич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грантовых программ Общества «Знание» России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xn--72-6kcmzp6d.xn--p1ai/attachments/Image/494207-1680x1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67" y="203205"/>
            <a:ext cx="8627533" cy="53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6467" y="3221565"/>
            <a:ext cx="8627533" cy="2387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 ГРАНТЫ ДЛЯ ННО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2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 конкурс 2015 года: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«Традиционные» операторы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«Лига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здоровья нации»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- 1067 заявок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Общество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«Знание России»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- 1029 заявок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Новые операторы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«Союз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женщин России»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- 539 заявок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Союзу пенсионеров России»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- 347 заявок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 конкурс 2015 года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«Традиционные» операторы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Общество «Знание России» - 1015 заявок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«Лига здоровья нации» - 990 заявок</a:t>
            </a:r>
          </a:p>
          <a:p>
            <a:pPr lvl="1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Новые операторы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«Союз женщин России» - 470 заявок</a:t>
            </a:r>
          </a:p>
          <a:p>
            <a:pPr lvl="2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«Союз пенсионеров России» - 295 заявок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16436" y="1676400"/>
            <a:ext cx="502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Дисбаланс удалось нивелировать благодаря слаженной и скоординированной работе грантооператоров и возможности передавать заслуживающие поддержки проекты между операторами в случае их тематического соответствия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90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Итоги конкурсов 2015года свидетельствуют о росте заинтересованности у представителей гражданского общества к конкурсам президентских грантов, а также о важной роли указанного инструмента в системе государственной поддержки гражданских инициатив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Систему государственной поддержки ННО по линии президентских грантов планируется продолжать и совершенствовать и далее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sz="8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6377"/>
            <a:ext cx="3794102" cy="53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164085" y="2757260"/>
            <a:ext cx="7407298" cy="165145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Размер субсидии:  4 589, 9 млн. руб.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 Открытых Конкурса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гантооператоров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35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ПРЕЗИДЕНТСКИЕ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ДЛЯ ННО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начинаются конкурсы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3" name="Группа 12"/>
          <p:cNvGrpSpPr/>
          <p:nvPr/>
        </p:nvGrpSpPr>
        <p:grpSpPr>
          <a:xfrm>
            <a:off x="4281059" y="1620970"/>
            <a:ext cx="3602182" cy="734291"/>
            <a:chOff x="4641273" y="1967344"/>
            <a:chExt cx="3602182" cy="73429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641273" y="1967344"/>
              <a:ext cx="3602182" cy="734291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ПРЕЗИДЕНТ РОССИИ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506" name="Picture 2" descr="http://upload.wikimedia.org/wikipedia/commons/thumb/2/29/Coat_of_Arms_of_the_Russian_Federation_2.svg/2000px-Coat_of_Arms_of_the_Russian_Federation_2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34249" y="2022763"/>
              <a:ext cx="581751" cy="637308"/>
            </a:xfrm>
            <a:prstGeom prst="rect">
              <a:avLst/>
            </a:prstGeom>
            <a:noFill/>
          </p:spPr>
        </p:pic>
      </p:grpSp>
      <p:sp>
        <p:nvSpPr>
          <p:cNvPr id="16" name="Стрелка вниз 15"/>
          <p:cNvSpPr/>
          <p:nvPr/>
        </p:nvSpPr>
        <p:spPr>
          <a:xfrm>
            <a:off x="5680350" y="2424544"/>
            <a:ext cx="803564" cy="831273"/>
          </a:xfrm>
          <a:prstGeom prst="downArrow">
            <a:avLst>
              <a:gd name="adj1" fmla="val 50000"/>
              <a:gd name="adj2" fmla="val 22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39092" y="2576930"/>
            <a:ext cx="10072254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Распоряжение об обеспечении государственной поддержки ННО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73382" y="3338920"/>
            <a:ext cx="8631382" cy="9282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Субсидии из федерального бюджета ряду ННО на проведение конкурсов и выделение по их результатам грантов другим ННО для реализации ими социально значимых проектов</a:t>
            </a:r>
            <a:endParaRPr lang="ru-RU" b="1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5680351" y="4336469"/>
            <a:ext cx="803564" cy="471058"/>
          </a:xfrm>
          <a:prstGeom prst="downArrow">
            <a:avLst>
              <a:gd name="adj1" fmla="val 50000"/>
              <a:gd name="adj2" fmla="val 38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16771" y="503725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119098" y="5044339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514444" y="503725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421425" y="5044339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212117" y="502647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909790" y="502647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0723752" y="5051256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44237" y="4862941"/>
            <a:ext cx="11904888" cy="1717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830532" y="6179112"/>
            <a:ext cx="86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07463" y="502647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Общероссийское общественное движение «Гражданское достоинство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78" y="5117165"/>
            <a:ext cx="746665" cy="9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щероссийский общественный фонд «Национальный благотворительный фонд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97" y="5162112"/>
            <a:ext cx="745105" cy="9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бщероссийская общественная организация «Российский Союз Молодежи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7" y="5239492"/>
            <a:ext cx="9620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бщественная организация «Союз женщин России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141" y="5162112"/>
            <a:ext cx="911169" cy="9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Общероссийская общественная организация «Союз пенсионеров России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52" y="5162112"/>
            <a:ext cx="944254" cy="9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05136" y="5023574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grants.oprf.ru/files/rs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54" y="5103995"/>
            <a:ext cx="1069507" cy="10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rants.oprf.ru/files/operatory/perspektiva/files/fond-perspektiva-logo-3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93" y="5067193"/>
            <a:ext cx="1125198" cy="11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grants.oprf.ru/files/pokro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5160358"/>
            <a:ext cx="1136538" cy="8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Общероссийская общественная организация «Лига здоровья нации»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04" y="5171135"/>
            <a:ext cx="10382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начинаются конкурсы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16</a:t>
            </a:fld>
            <a:endParaRPr lang="ru-RU" dirty="0"/>
          </a:p>
        </p:txBody>
      </p:sp>
      <p:grpSp>
        <p:nvGrpSpPr>
          <p:cNvPr id="3" name="Группа 39"/>
          <p:cNvGrpSpPr/>
          <p:nvPr/>
        </p:nvGrpSpPr>
        <p:grpSpPr>
          <a:xfrm>
            <a:off x="1468583" y="5209308"/>
            <a:ext cx="9227125" cy="1468467"/>
            <a:chOff x="1468583" y="5209308"/>
            <a:chExt cx="9227125" cy="1468467"/>
          </a:xfrm>
        </p:grpSpPr>
        <p:pic>
          <p:nvPicPr>
            <p:cNvPr id="30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4152" y="5684149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1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2618" y="5684149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2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5687" y="5684147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3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11095" y="5684148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4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10" y="5684148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5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99566" y="5684149"/>
              <a:ext cx="1299155" cy="881739"/>
            </a:xfrm>
            <a:prstGeom prst="rect">
              <a:avLst/>
            </a:prstGeom>
            <a:noFill/>
          </p:spPr>
        </p:pic>
        <p:pic>
          <p:nvPicPr>
            <p:cNvPr id="36" name="Picture 2" descr="http://www.syl.ru/misc/i/ai/99734/2077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8740" y="5684148"/>
              <a:ext cx="1299155" cy="881739"/>
            </a:xfrm>
            <a:prstGeom prst="rect">
              <a:avLst/>
            </a:prstGeom>
            <a:noFill/>
          </p:spPr>
        </p:pic>
        <p:sp>
          <p:nvSpPr>
            <p:cNvPr id="37" name="Прямоугольник 36"/>
            <p:cNvSpPr/>
            <p:nvPr/>
          </p:nvSpPr>
          <p:spPr>
            <a:xfrm>
              <a:off x="1468583" y="5209308"/>
              <a:ext cx="9227125" cy="14684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59527" y="5278456"/>
              <a:ext cx="8645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</a:rPr>
                <a:t>Некоммерческие неправительственные организации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Стрелка вниз 40"/>
          <p:cNvSpPr/>
          <p:nvPr/>
        </p:nvSpPr>
        <p:spPr>
          <a:xfrm>
            <a:off x="3560619" y="3269673"/>
            <a:ext cx="5043055" cy="18565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6816771" y="155110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8119098" y="1558189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14444" y="155110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9421425" y="1558189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4212117" y="154032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909790" y="154032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0723752" y="1565106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44237" y="1376791"/>
            <a:ext cx="11904888" cy="1717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1830532" y="2692962"/>
            <a:ext cx="864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07463" y="1540328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9" name="Picture 2" descr="Общероссийское общественное движение «Гражданское достоинство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78" y="1631015"/>
            <a:ext cx="746665" cy="9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Общероссийский общественный фонд «Национальный благотворительный фонд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97" y="1675962"/>
            <a:ext cx="745105" cy="9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Общероссийская общественная организация «Российский Союз Молодежи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77" y="1753342"/>
            <a:ext cx="9620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Общественная организация «Союз женщин России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141" y="1675962"/>
            <a:ext cx="911169" cy="91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6" descr="Общероссийская общественная организация «Союз пенсионеров России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52" y="1675962"/>
            <a:ext cx="944254" cy="9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05136" y="1537424"/>
            <a:ext cx="1163780" cy="1149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5" name="Picture 2" descr="https://grants.oprf.ru/files/rs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54" y="1617845"/>
            <a:ext cx="1069507" cy="10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https://grants.oprf.ru/files/operatory/perspektiva/files/fond-perspektiva-logo-3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93" y="1581043"/>
            <a:ext cx="1125198" cy="11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https://grants.oprf.ru/files/pokro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1674208"/>
            <a:ext cx="1136538" cy="8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Общероссийская общественная организация «Лига здоровья нации»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04" y="1684985"/>
            <a:ext cx="10382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3175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 каждого грантооператора – свои направления проектов (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грантовые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направления), обусловленные спецификой организации: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84301"/>
              </p:ext>
            </p:extLst>
          </p:nvPr>
        </p:nvGraphicFramePr>
        <p:xfrm>
          <a:off x="324463" y="2168566"/>
          <a:ext cx="1153323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833"/>
                <a:gridCol w="8346405"/>
              </a:tblGrid>
              <a:tr h="350788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ГРАНТОПЕРАТОР</a:t>
                      </a:r>
                      <a:endParaRPr lang="ru-RU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Образование и просветительство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Общероссийская общественная организация «Российский союз ректоров»</a:t>
                      </a:r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Социализация молодежи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«Российский союз молодежи»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Здоровьесбережение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«Лига здоровья нации»</a:t>
                      </a:r>
                      <a:endParaRPr lang="ru-RU" sz="1600" dirty="0"/>
                    </a:p>
                  </a:txBody>
                  <a:tcPr/>
                </a:tc>
              </a:tr>
              <a:tr h="789273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 значимые проекты в малых городах и сельской местности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Фонд поддержки гражданской активности в малых городах и сельских территориях «Перспектива»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Социальная помощь пожилым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«Союз пенсионеров России»</a:t>
                      </a:r>
                      <a:endParaRPr lang="ru-RU" sz="1600" dirty="0"/>
                    </a:p>
                  </a:txBody>
                  <a:tcPr/>
                </a:tc>
              </a:tr>
              <a:tr h="5554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Защита семейных ценностей, материнства и детства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Общероссийская общественная организация «Союз женщин России»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Правовая защита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Общероссийской общественное объединение «Гражданское</a:t>
                      </a:r>
                      <a:r>
                        <a:rPr lang="ru-RU" sz="1600" baseline="0" dirty="0" smtClean="0"/>
                        <a:t> достоинство»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Национальная идентичность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Общероссийский общественный фонд «Национальный благотворительный фонд»</a:t>
                      </a:r>
                      <a:endParaRPr lang="ru-RU" sz="1600" dirty="0"/>
                    </a:p>
                  </a:txBody>
                  <a:tcPr/>
                </a:tc>
              </a:tr>
              <a:tr h="3215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Поддержка ресурсных центров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Благотворительный фонд поддержки семьи, материнства и детства «Покров»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uzhilkin.kz/images/siteimg/new-goo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33" y="5955189"/>
            <a:ext cx="566801" cy="3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uzhilkin.kz/images/siteimg/new-goo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34" y="3770671"/>
            <a:ext cx="566801" cy="3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uzhilkin.kz/images/siteimg/new-goo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34" y="2543169"/>
            <a:ext cx="566801" cy="34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ПОДГОТОВКЕ И ПОДАЧЕ ЗАЯВОК НА КОНКУРС ВЫБИРАЙТЕ ТОГО ГРАНТООПЕРАТОРА, ГРАНТОВЫЕ НАПРАВЛЕНИЯ КОТОРОГО НАИБОЛЕЕ ПОЛНО СООТВЕТСТВУЮТ ВАШЕМУ ПРОЕКТУ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37890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Грантооператоры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Условия конкурса не запрещают подавать заявки от одной организации нескольким операторам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Условия конкурса не запрещают подавать несколько заявок от одной организации одному оператору</a:t>
            </a: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 СОСРЕДОТОЧИТЬСЯ НА ОДНОМ ПРОЕКТЕ, ТЩАТЕЛЬНО ЕГО ПРОРАБОТАТЬ И ПОДАТЬ НАИБОЛЕЕ СООТВЕТСТВУЮЩЕМУ ОПЕРАТОРУ НА НАИБОЛЕЕ СООТВЕТСТВУЮЩЕЕ НАПРАВЛЕНИЕ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1223" y="3360020"/>
            <a:ext cx="1614486" cy="1447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9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endParaRPr lang="ru-RU" sz="8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2015 ГОДА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может участвовать в конкурсе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Принять участие в конкурсе могут только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некоммерческие неправительственные организации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Некоммерческая неправительственная организация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это организация, не имеющая извлечение прибыли в качестве основной цели своей деятельности и не распределяющая полученную прибыль между участниками (учредителями), созданная на территории РФ в соответствии с законами РФ, участниками (учредителями) которой не являются государственные и муниципальные органы власти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может участвовать в конкурсе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459036"/>
            <a:ext cx="11533237" cy="49062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 участию в конкурсе приглашаются ННО, отвечающие следующим требованиям:</a:t>
            </a:r>
          </a:p>
          <a:p>
            <a:pPr lvl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срок государственной регистрации ННО в качестве юридического лица к дате окончания приема заявок должен быть не менее одного календарного года</a:t>
            </a:r>
          </a:p>
          <a:p>
            <a:pPr lvl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ННО не должны находиться в процессе ликвидации или реорганизации</a:t>
            </a:r>
          </a:p>
          <a:p>
            <a:pPr lvl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ННО должны осуществлять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социально значимую деятельность по направлениям объявленного конкурса</a:t>
            </a:r>
          </a:p>
          <a:p>
            <a:pPr lvl="1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ННО не должна иметь задолженность по уплате налогов, сборов и других обязательных платежей в бюджеты бюджетной системы Российской Федерации, срок исполнения по которым наступил в соответствии с законодательством Российской Федерации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ОЦЕНКЕ ВОЗМОЖНОСТИ УЧАСТИЯ В КОНКУРСЕ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не является некоммерческой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ОКОПФ (ОК 028-2012. Общероссийский классификатор организационно-правовых форм: 2 00 00 Организационно-правовые формы юридических лиц, являющихся некоммерческими корпоративными организациями)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не является неправительственной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Среди участников (учредителей) имеются государственные и муниципальные органы власти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создана меньше года тому назад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не вела социально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значимой деятельности по направлениям конкурса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Организация имеет задолженность в бюджеты бюджетной системы Российской Федерации, срок исполнения по которым наступил в соответствии с законодательством Российской Федерации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ПРЕДОСТАВЛЯЮТСЯ ИСКЛЮЧИТЕЛЬНО ДЛЯ РЕАЛИЗАЦИИ СОЦИАЛЬНО ЗНАЧИМЫХ ПРОЕКТОВ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«ПОДДЕРЖАНИЕ ШТАНОВ» ОРГАНИЗАЦИИ – ЭТО НЕ СОЦИАЛЬНО ЗНАЧИМЫЙ ПРОЕКТ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56" y="3351323"/>
            <a:ext cx="3066453" cy="296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ДАЕТ ВОЗМОЖНОСТЬ ОРГАНИЗАЦИИ ВЫЙТИ НА НОВЫЙ УРОВЕНЬ, ДАЕТ ЕЙ ИМПУЛЬС ДЛЯ ДАЛЬНЕЙШЕГО РАЗВИТИЯ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РАССЧИТЫВАЙТЕ, ЧТО ВАША ОРГАНИЗАЦИЯ БУДЕТ ВСЕ ВРЕМЯ СУЩЕСТВОВАТЬ НА ГРАНТЫ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что предоставляется грант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– ЭТО «ЗНАК КАЧЕСТВА» ОРГАНИЗАЦИИ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ГРАНТ – ЭТО СИГНАЛ ВЛАСТЯМ, БИЗНЕСУ, ОБЩЕСТВЕННОСТИ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apikabu.ru/img/3efbb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55" y="2346704"/>
            <a:ext cx="2569255" cy="252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значимый проект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79965" y="1687877"/>
            <a:ext cx="7204362" cy="4725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361709" y="3280205"/>
            <a:ext cx="1440873" cy="446207"/>
          </a:xfrm>
          <a:prstGeom prst="downArrow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79963" y="2736770"/>
            <a:ext cx="7204362" cy="4725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361708" y="2219635"/>
            <a:ext cx="1440873" cy="446207"/>
          </a:xfrm>
          <a:prstGeom prst="downArrow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79963" y="3802797"/>
            <a:ext cx="7204362" cy="4725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375563" y="4353190"/>
            <a:ext cx="1440873" cy="446207"/>
          </a:xfrm>
          <a:prstGeom prst="downArrow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79963" y="4868824"/>
            <a:ext cx="7204362" cy="4725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375563" y="5410757"/>
            <a:ext cx="1440873" cy="446207"/>
          </a:xfrm>
          <a:prstGeom prst="downArrow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479963" y="5944619"/>
            <a:ext cx="7204362" cy="4725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Заявка: описание проекта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9079" y="2906120"/>
            <a:ext cx="10086109" cy="7204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Обоснование социальной значимости проекта </a:t>
            </a:r>
          </a:p>
          <a:p>
            <a:pPr algn="ctr"/>
            <a:r>
              <a:rPr lang="ru-RU" dirty="0" smtClean="0"/>
              <a:t>(конкретные социальные проблемы, на решение которых направлен проект)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39090" y="3680697"/>
            <a:ext cx="10086109" cy="3609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цели и задачи проекта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39085" y="4099425"/>
            <a:ext cx="10086109" cy="3540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  проекта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39080" y="4501226"/>
            <a:ext cx="10086109" cy="720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Календарный план реализации проекта </a:t>
            </a:r>
          </a:p>
          <a:p>
            <a:pPr algn="ctr"/>
            <a:r>
              <a:rPr lang="ru-RU" dirty="0" smtClean="0"/>
              <a:t>(поэтапный)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9086" y="5280938"/>
            <a:ext cx="10086109" cy="1025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 позитивных изменений, которые произойдут в результате реализации проекта</a:t>
            </a:r>
          </a:p>
          <a:p>
            <a:pPr algn="ctr"/>
            <a:r>
              <a:rPr lang="ru-RU" dirty="0" smtClean="0"/>
              <a:t>(качественные и / или количественные показатели; конкретный вклад в решение социальных проблем, на которые направлен проект)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39077" y="2056335"/>
            <a:ext cx="10086109" cy="3666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Целевые группы проекта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39078" y="2481380"/>
            <a:ext cx="10086109" cy="3666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География проекта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39076" y="1622882"/>
            <a:ext cx="10086109" cy="3666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Название проекта</a:t>
            </a:r>
            <a:endParaRPr lang="ru-RU" dirty="0"/>
          </a:p>
        </p:txBody>
      </p:sp>
      <p:pic>
        <p:nvPicPr>
          <p:cNvPr id="1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всех грантооператоров: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Единый портал грантов / сайт конкурса –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Единые требования к участникам конкурса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Единая формализованная заявка на участие в конкурсе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каждого грантооператора: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Свои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грантовые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направления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Свои сроки проведения Конкурсов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Свое место приема заявок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6110001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Несмотря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сложившиеся экономические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условия, размер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выделенной в 2015 году субсидии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господдержку ННО,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участвующих в развитии институтов гражданского общества и реализующих социально значимые проекты и проекты в сфере защиты прав и свобод человека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гражданина, был увеличен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 сравнению с 2014 годом более чем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полмиллиарда рублей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6830457" y="1707614"/>
          <a:ext cx="5012675" cy="45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получить информацию о конкурсе?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Вся информация о конкурсах публикуется на портале грантов Общественной Палаты РФ / сайте конкурса –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0339" r="1047" b="11777"/>
          <a:stretch/>
        </p:blipFill>
        <p:spPr>
          <a:xfrm>
            <a:off x="397329" y="2496113"/>
            <a:ext cx="9299121" cy="41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 СОДЕРЖИТ ВСЮ НЕОБХОДИМУЮ ДЛЯ УЧАСТНИКОВ ИНФОРМАЦИЮ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8991" b="5551"/>
          <a:stretch/>
        </p:blipFill>
        <p:spPr>
          <a:xfrm>
            <a:off x="324465" y="1680088"/>
            <a:ext cx="10241936" cy="49232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78114" y="2504679"/>
            <a:ext cx="1069848" cy="49377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378034" y="3975100"/>
            <a:ext cx="8604166" cy="163829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432" b="4561"/>
          <a:stretch/>
        </p:blipFill>
        <p:spPr>
          <a:xfrm>
            <a:off x="324464" y="1575884"/>
            <a:ext cx="10423151" cy="50426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813406" y="2579914"/>
            <a:ext cx="1604708" cy="56605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375" b="5795"/>
          <a:stretch/>
        </p:blipFill>
        <p:spPr>
          <a:xfrm>
            <a:off x="324464" y="1653721"/>
            <a:ext cx="10620385" cy="5067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526428" y="4583875"/>
            <a:ext cx="4087091" cy="4987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Конкурсная документация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6" y="1622323"/>
            <a:ext cx="5148079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Извещение о проведении конкурса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Положение о конкурсе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Тематика проектов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Форма заявки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Образец письма-уведомления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Комментарии к содержанию и оформлению документов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Часто задаваемые вопросы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35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1150" y="1803654"/>
            <a:ext cx="6470650" cy="3639741"/>
          </a:xfrm>
          <a:prstGeom prst="rect">
            <a:avLst/>
          </a:prstGeom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752" y="1396179"/>
            <a:ext cx="9360789" cy="5265444"/>
          </a:xfrm>
          <a:prstGeom prst="rect">
            <a:avLst/>
          </a:prstGeom>
        </p:spPr>
      </p:pic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подготовки заявок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ПОДГОТОВКИ ЗАЯВОК ПРЕДНАЗНАЧЕН ИСКЛЮЧИТЕЛЬНО ДЛЯ ЗАПОЛНЕНИЯ ПОЛЕЙ ЗАЯВКИ, НО НИКАК НЕ ДЛЯ ЕЕ ПОДАЧИ ГРАНТООПЕРАТОРУ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подготовки заявок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ПОДГОТОВЛЕННАЯ С ПОМОЩЬЮ МАСТЕРА ЗАЯВКА ПОДАЕТСЯ ГРАНТООПЕРАТОРУ В СООТВЕТСТВИИ С ТРЕБОВАНИЯМИ РАЗДЕЛА «КОНКУРСНАЯ ДОКУМЕНТАЦИЯ»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 подаются грантооператору:</a:t>
            </a:r>
          </a:p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ибо непосредственно представителем организации по месту приема заявок оператором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 направляются в место приема заявок грантооператором по почте или через курьерскую службу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39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Впервые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2006 года президентские гранты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распределяли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8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что позволяет организовать максимально детальную и специализированную оценку заявок и отбор лучших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проектов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Было добавлено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 новых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грантооператора – Общероссийская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общественная организация «Союз пенсионеров России» и Общественная организация «Союз женщин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России»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Впервые с 2006 года сразу было предусмотрено проведение трех конкурсов по всем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грантовым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направлениям, что позволило ННО, отвечающим формальным требованиям, участвовать во всех трех конкурсах, дорабатывать предложенные проекты в случае не попадания в число получателей грантов и, таким образом, увеличить свои шансы получить поддержку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подачи заявки лично представителем организации предоставляются: два печатных экземпляра заявки, два экземпляра описи, электронная версия заявки на электронном носителе (предпочтительно на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USB-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флеш-накопителе) в одном экземпляре, комплект документов в одном экземпляре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подачи заявки по почте или через курьерскую службу предоставляется: один печатный экземпляр заявки, один экземпляр описи, электронная версия заявки на электронном носителе (предпочтительно на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USB-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флеш-накопителе) в одном экземпляре, комплект документов в одном экземпляре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40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отправления заявки по почте могут использоваться любые виды почтовой доставки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этом случае датой приёма заявки считается дата поступления заявки в отделение почтовой связи по месту приема заявок грантооператором согласно дате по штемпелю поступления, либо дате, указанной в почтовых документах на вручение корреспонденции грантооператору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Дата отправления во внимание не принимается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41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 ВОЗМОЖНА ТОЛЬКО УКАЗАННЫМИ ВЫШЕ ДВУМЯ СПОСОБАМИ.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ЗАЯВОК ПО ЭЛЕКТРОННОЙ ПОЧТЕ, ЧЕРЕЗ САЙТ КОНКУРСА И Т.П. НЕ ОСУЩЕСТВЛЯЕТСЯ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42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 заявке прилагаются следующие документы: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копия (либо оригинал) выписки из Единого государственного реестра юридических лиц, полученная не ранее, чем за два месяца до даты окончания приема заявок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копии учредительных документов, а также всех действующих изменений и дополнений к ним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письмо-уведомление о том, что на дату подачи заявки на участие в конкурсе ННО не находится в процессе ликвидации или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реорганизации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в отношении него отсутствует действующее решение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уполномоченного органа (органа юстиции, прокуратуры,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суда и др.)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 приостановлении деятельности ННО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копии документов, подтверждающих полномочия лиц, подписывающих заявку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опись вложенных документов, содержащая наименование всех прилагаемых документов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43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ВЕРНОСТЬ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ПРИЛАГАЮЩИХСЯ К ЗАЯВКЕ ДОКУМЕНТОВ ЗАВЕРЯЕТСЯ ПОДПИСЬЮ РУКОВОДИТЕЛЯ И ПЕЧАТЬЮ ОРГАНИЗАЦИИ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44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 как заверяет документы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Прилагающиеся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к заявке документы, состоящие из нескольких листов, необходимо прошить или скрепить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степлером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Если документ прошивается, его необходимо заверить печатью и подписью руководителя организации на последней странице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Если документ скреплен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степлером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то необходимо заверить отдельно каждый лист документа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Нотариального заверения документов не требуется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 заявка и приложения к ней не прошиваются и не скрепляются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И ПРИЛОЖЕНИЯ К НЕЙ ПОДПИСЫВАЮТСЯ РУКОВОДИТЕЛЕМ ОРГАНИЗАЦИИ, А ПРИЛОЖЕНИЕ 4 (БЮДЖЕТ ПРОЕКТА) – ЕЩЕ И ГЛАВНЫМ БУХГАЛТЕРОМ ОРГАНИЗАЦИИ, А ИХ ПОДПИСИ ЗАВЕРЯЮТСЯ ПЕЧАТЬЮ ОРГАНИЗАЦИИ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46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395" y="4617438"/>
            <a:ext cx="1850010" cy="1658671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подписывает заявку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Подписывать заявку должно лицо, имеющее право действовать без доверенности от имени организации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Исполнительный орган назначается или избирается высшим органом управления на срок, определенный в уставе - год, три года, пять лет и любой другой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Полномочия и срок полномочий подтверждаются протоколом или выпиской из протокола заседания высшего органа управления, одним из вопросов которого было избрание/назначение (в соответствии с Уставом) исполнительного органа (варианты – генеральный, исполнительный директор, Председатель правления, Президент)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47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подписывает заявку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Необходимо, чтобы на момент подачи заявки срок полномочий руководителя, имеющего права действовать от имени ННО без доверенности, указанный в учредительных документах, не истёк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протоколе и выписке из ЕГРЮЛ в качестве лица, имеющего право действовать без доверенности, должен быть указан один и тот же человек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Расхождение между сведениями о руководителе организации, содержащимися в выписке из ЕГРЮЛ и в решении руководящего органа, о назначении (избрании) руководителя – недопустимо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48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подписывает заявку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Бухгалтером организации может быть, как работник ННО (прикладывается приказ о его назначении) так и уполномоченный представитель сторонней организации, ведущей бухгалтерский учёт в ННО на основании договора об оказании бухгалтерских услуг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 втором случае, для подтверждения полномочий представителя сторонней организации (или индивидуального предпринимателя) необходимо предоставить копию договора на ведение бухгалтерского учёта в ННО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Если руководитель ННО осуществляет ведение бухгалтерского учёта самостоятельно, в заявке он ставит подписи и как руководитель, и как бухгалтер, а к заявке прикладывается приказ руководителя о принятии ведения бухгалтерского учёта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себя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49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ННО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января 2015 года на площадке Общественной палаты Российской Федерации, а также региональных общественных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палат,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регулярной основе силами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грантооператоров проводятся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обучающие семинары по основам социального проектирования в привязке к конкурсу президентских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семинары посетило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уже более 3000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представителей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ННО,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большая часть из которых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представляли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российские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регионы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Эффективность заявок, подаваемых от активных участников семинаров, выросла в разы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ФОРМИРОВАНИИ КОМПЛЕКТА ДОКУМЕНТОВ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Полномочия руководителя: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Дата протокола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выписки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из протокола заседания высшего органа управления, одним из вопросов которого было избрание/назначение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исполнительного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органа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должна быть такой, чтобы на момент подачи заявки срок полномочий руководителя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соответствии с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Уставом еще не истек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Письмо-уведомление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Письмо-уведомление оформляется на бланке организации и заверяется подписью ее руководителя и печатью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Образец письма-уведомления размещен на сайте конкурса в разделе «Конкурсная документация» у каждого грантооператора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Начиная с первого конкурса 2015 года в письмо-уведомление добавлена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фраза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 отсутствие действующего решения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уполномоченного органа (органа юстиции, прокуратуры, суда) о приостановлении деятельности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50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ФОРМИРОВАНИИ ЗАЯВКИ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Незаполненные поля заявки: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Пункт 5.3 Положения о конкурсах гласит: </a:t>
            </a:r>
          </a:p>
          <a:p>
            <a:pPr marL="457200" lvl="1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 в заявке подлежат обязательному заполнению.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случае, если информация по какому-то полю отсутствует, в нем проставляется прочерк, ноль, либо «нет»/«не имеется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Заявки с незаполненными полями к участию в конкурсе не допускаются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51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ФОРМИРОВАНИИ ЗАЯВКИ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Пункт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7.6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Положения 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конкурсах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не принимается и не регистрируется в журнале заявок если:</a:t>
            </a:r>
          </a:p>
          <a:p>
            <a:pPr marL="446088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 заявке в пункте «Наименование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Грантооператора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» указан не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Грантооператор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446088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грантовое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направление, указанное в заявке, не соответствует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грантовым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направлениям деятельности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Грантооператора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446088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заявка составлена не по утвержденной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Грантооператором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форме;</a:t>
            </a:r>
          </a:p>
          <a:p>
            <a:pPr marL="446088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заявка не подписана;	</a:t>
            </a:r>
          </a:p>
          <a:p>
            <a:pPr marL="446088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заявка поступила с нарушением сроков подачи заявки;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52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ЗАЯВКУ КАК МОЖНО РАНЬШЕ, НЕ ЖДИТЕ ПОСЛЕДНИХ ДНЕЙ ПРИЕМА ЗАЯВОК – ЭТО В ПЕРВУЮ ОЧЕРЕДЬ В ВАШИХ ИНТЕРЕСАХ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53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54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/>
        </p:nvGraphicFramePr>
        <p:xfrm>
          <a:off x="318655" y="1620982"/>
          <a:ext cx="11540836" cy="490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809" y="2613724"/>
            <a:ext cx="4906962" cy="2760166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55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69562" y="1734568"/>
            <a:ext cx="2518221" cy="144888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 мая 2015 года</a:t>
            </a:r>
          </a:p>
          <a:p>
            <a:pPr algn="ctr"/>
            <a:r>
              <a:rPr lang="ru-RU" dirty="0" smtClean="0"/>
              <a:t>Последний день приема заявок на первый конкурс 2015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6106" y="2618867"/>
            <a:ext cx="4906962" cy="27601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74763" y="1705993"/>
            <a:ext cx="2518221" cy="144888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 сентября 2015 года</a:t>
            </a:r>
          </a:p>
          <a:p>
            <a:pPr algn="ctr"/>
            <a:r>
              <a:rPr lang="ru-RU" dirty="0" smtClean="0"/>
              <a:t>Последний день приема заявок на второй конкурс 2015 года</a:t>
            </a:r>
          </a:p>
        </p:txBody>
      </p:sp>
      <p:pic>
        <p:nvPicPr>
          <p:cNvPr id="1026" name="Picture 2" descr="C:\Users\Dmitriy\Downloads\IMG_20151029_152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6270" y="1534582"/>
            <a:ext cx="2769394" cy="492336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365700" y="1701230"/>
            <a:ext cx="2518221" cy="144888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 октября 2015 года</a:t>
            </a:r>
          </a:p>
          <a:p>
            <a:pPr algn="ctr"/>
            <a:r>
              <a:rPr lang="ru-RU" dirty="0" smtClean="0"/>
              <a:t>Последний день приема заявок на третий конкурс 2015 года</a:t>
            </a:r>
          </a:p>
        </p:txBody>
      </p:sp>
    </p:spTree>
    <p:extLst>
      <p:ext uri="{BB962C8B-B14F-4D97-AF65-F5344CB8AC3E}">
        <p14:creationId xmlns:p14="http://schemas.microsoft.com/office/powerpoint/2010/main" val="9466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 flipV="1">
            <a:off x="1757363" y="2604655"/>
            <a:ext cx="2164" cy="2495985"/>
          </a:xfrm>
          <a:prstGeom prst="line">
            <a:avLst/>
          </a:prstGeom>
          <a:ln w="317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Подача заявки в первые дни приема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Подача заявки в последние дни приема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56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34304" y="5363483"/>
            <a:ext cx="8631381" cy="1390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0099977" y="5375564"/>
            <a:ext cx="1510132" cy="1773"/>
          </a:xfrm>
          <a:prstGeom prst="line">
            <a:avLst/>
          </a:prstGeom>
          <a:ln w="635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351831" y="5377337"/>
            <a:ext cx="748145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197525" y="5767636"/>
            <a:ext cx="1608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Прием заявок </a:t>
            </a:r>
          </a:p>
          <a:p>
            <a:pPr algn="ctr"/>
            <a:r>
              <a:rPr lang="ru-RU" dirty="0" smtClean="0"/>
              <a:t>(1 месяц)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727792" y="5767636"/>
            <a:ext cx="2241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Прием исправлений </a:t>
            </a:r>
          </a:p>
          <a:p>
            <a:pPr algn="ctr"/>
            <a:r>
              <a:rPr lang="ru-RU" dirty="0" smtClean="0"/>
              <a:t>(5 рабочих дней)</a:t>
            </a:r>
            <a:endParaRPr lang="ru-RU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932227" y="1345661"/>
            <a:ext cx="249382" cy="8589828"/>
          </a:xfrm>
          <a:prstGeom prst="leftBrace">
            <a:avLst>
              <a:gd name="adj1" fmla="val 51923"/>
              <a:gd name="adj2" fmla="val 50000"/>
            </a:avLst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Левая фигурная скобка 23"/>
          <p:cNvSpPr/>
          <p:nvPr/>
        </p:nvSpPr>
        <p:spPr>
          <a:xfrm rot="16200000">
            <a:off x="10733824" y="4888964"/>
            <a:ext cx="228602" cy="1468579"/>
          </a:xfrm>
          <a:prstGeom prst="leftBrace">
            <a:avLst>
              <a:gd name="adj1" fmla="val 51923"/>
              <a:gd name="adj2" fmla="val 50000"/>
            </a:avLst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759527" y="5197223"/>
            <a:ext cx="0" cy="3325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977745" y="5211078"/>
            <a:ext cx="0" cy="3325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113818" y="5211077"/>
            <a:ext cx="0" cy="332509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37771" y="2260260"/>
            <a:ext cx="9313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Выявленные недостатки становятся известны в день подачи заявки или на следующий день 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10110788" y="4239491"/>
            <a:ext cx="3030" cy="942132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9129713" y="3033290"/>
            <a:ext cx="2471737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1800225" y="3033290"/>
            <a:ext cx="1757363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604697" y="2809249"/>
            <a:ext cx="7467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Время на исправление недостатков – несколько недель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407170" y="5505698"/>
            <a:ext cx="6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Подача</a:t>
            </a:r>
          </a:p>
          <a:p>
            <a:pPr algn="ctr"/>
            <a:r>
              <a:rPr lang="ru-RU" sz="1200" dirty="0" smtClean="0"/>
              <a:t>заявки</a:t>
            </a:r>
            <a:endParaRPr lang="ru-RU" sz="1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631882" y="5515222"/>
            <a:ext cx="6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Подача</a:t>
            </a:r>
          </a:p>
          <a:p>
            <a:pPr algn="ctr"/>
            <a:r>
              <a:rPr lang="ru-RU" sz="1200" dirty="0" smtClean="0"/>
              <a:t>заявки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252913" y="4450587"/>
            <a:ext cx="5772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 первого рабочего дня после окончания срока приема заявок вообще не известно, есть ли недостатки в заявке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514973" y="3913736"/>
            <a:ext cx="6186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Время на исправление недостатков – 5 рабочих дней</a:t>
            </a:r>
            <a:endParaRPr lang="ru-RU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10113818" y="4405755"/>
            <a:ext cx="1510146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статистике к участию в конкурсах не допускается порядка 20% от общего числа поданных заявок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основном это происходит из-за того, что организации, подавшие заявку в последний день, просто не успевают внести необходимые исправления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57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1783080" y="4205149"/>
            <a:ext cx="3890536" cy="2323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6524480" y="4191965"/>
            <a:ext cx="3890536" cy="2322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3080" y="4100084"/>
            <a:ext cx="38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Заявки, поданные в первые дни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91290" y="4100084"/>
            <a:ext cx="38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Заявки, поданные в последний день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745736" y="4472988"/>
            <a:ext cx="839959" cy="205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9436609" y="4458406"/>
            <a:ext cx="945218" cy="20556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Каждой заявке присваивается уникальный номер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Заявки с прилагающимися к ним документами регистрируются в журнале приема заявок, который размещается на портале грантов / сайте конкурса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grants.oprf.ru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58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032" y="3299333"/>
            <a:ext cx="6083808" cy="3422142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03294" y="4075471"/>
            <a:ext cx="692727" cy="4571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Заявка на сайте конкурса может иметь 3 различных статуса, которые отражаются в графе «Соответствие формальным требованиям конкурса»: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Статус «Соответствует» означает, что полученные документы грантооператором проверены, в них не выявлено никаких недостатков и заявка допущена к участию в конкурсе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Статус «В обработке» означает, что полученные грантооператором документы еще не проверены на предмет наличия недостатков и находятся в процессе их обработки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59</a:t>
            </a:fld>
            <a:endParaRPr lang="ru-RU" dirty="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3" y="4156371"/>
            <a:ext cx="11388436" cy="5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9684322" y="4142515"/>
            <a:ext cx="1205351" cy="457197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ННО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576847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Итоги уже первого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конкурса 2015 года показали положительный эффект от этой практики.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увеличилось качество заявок и проектов региональных ННО, что способствовало увеличению их доли среди общего числа победителей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Впервые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более 50%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ННО-победителей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представляли регионы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6432550" y="1622424"/>
          <a:ext cx="5377532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Статус «Не соответствует» означает, что в поданных документах обнаружены недостатки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Подробно узнать о выявленных недостатках можно, нажав на ссылку «Подробнее»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60</a:t>
            </a:fld>
            <a:endParaRPr lang="ru-RU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36" y="2466108"/>
            <a:ext cx="11430000" cy="4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9892141" y="2452261"/>
            <a:ext cx="1205351" cy="5126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1291455" y="2798619"/>
            <a:ext cx="266245" cy="3325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347" y="3602180"/>
            <a:ext cx="4655181" cy="28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72" y="2907793"/>
            <a:ext cx="6682909" cy="3759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странице с перечислением выявленных недостатков будет указана дата, до которой необходимо предоставить исправления (пять рабочих дней после даты окончания приема заявок)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61</a:t>
            </a:fld>
            <a:endParaRPr lang="ru-RU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5250" y="3200399"/>
            <a:ext cx="3746759" cy="175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841673" y="3214255"/>
            <a:ext cx="3726872" cy="17179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977627" y="4867661"/>
            <a:ext cx="1565568" cy="85897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12" idx="6"/>
          </p:cNvCxnSpPr>
          <p:nvPr/>
        </p:nvCxnSpPr>
        <p:spPr>
          <a:xfrm flipV="1">
            <a:off x="6543195" y="4932218"/>
            <a:ext cx="1298478" cy="3649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ЗАЯВКИ, ПОДАННЫЕ ПОСЛЕ ОКОНЧАНИЯ УКАЗАННОГО В КОНКУРСНОЙ ДОКУМЕНТАЦИИ СРОКА ИХ ПРИЕМА, К КОНКУРСУ НЕ ДОПУСКАЮТСЯ И В ЖУРНАЛЕ НЕ РЕГИСТРИРУЮТСЯ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62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ИСПРАВЛЕНИЯ, ПОДАННЫЕ ПОСЛЕ ОКОНЧАНИЯ УКАЗАННОГО В КОНКУРСНОЙ ДОКУМЕНТАЦИИ СРОКА ИХ ПРИЕМА, НЕ ПРИНИМАЮТСЯ И ТАКИЕ ЗАЯВКИ К КОНКУРСУ НЕ ДОПУСКАЮТСЯ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63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ИСКЛЮЧЕНИЙ НЕ БЫВАЕТ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ДЛЯ КОГО И НИКОГДА!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ПОДАВАЙТЕ ЗАЯВКИ И ИСПРАВЛЕНИЯ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РАНЬШЕ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64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ИДЕТ О СРЕДСТВАХ ФЕДЕРАЛЬНОГО БЮДЖЕТА, ТРЕБУЮЩИХ СТРОГОЙ ОТЧЕТНОСТИ И НАХОДЯЩИХСЯ В СФЕРЕ ПРИСТАЛЬНОГО ВНИМАНИЯ СООТВЕТСТВУЮЩИХ ОРГАНОВ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65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blc.ru/imgpart/logo-schpala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17" y="4014738"/>
            <a:ext cx="2179665" cy="251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enproc.gov.ru/img/emblem_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47" y="3828297"/>
            <a:ext cx="2866191" cy="274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vantern.ru/upload/iblock/6bb/upravlenie-po-ekonomicheskoy-bezopasnosti-i-prodivodeystviya-korruptsii-mv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181" y="3912911"/>
            <a:ext cx="1768424" cy="2780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5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СЛИШКОМ ЛИ ЖЕСТКИЕ ТРЕБОВАНИЯ?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ЕЩЕ НА ЭТАПЕ ПОДАЧЕ ЗАЯВКИ НЕ МОЖЕТЕ ПРАВИЛЬНО ОФОРМИТЬ ДОКУМЕНТЫ, ТО КАК ЖЕ ВЫ ПОТОМ БУДЕТЕ ОТЧИТЫВАТЬСЯ?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66</a:t>
            </a:fld>
            <a:endParaRPr lang="ru-RU" dirty="0"/>
          </a:p>
        </p:txBody>
      </p:sp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-a.d-cd.net/84558c4s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67" y="34622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Каждая заявка, соответствующая условиям конкурса, с целью всестороннего изучения и объективной оценки каждого представленного проекта направляется на рассмотрение не менее чем двум независимым экспертам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Победители конкурса и суммы грантов, выделяемые им на реализацию проектов, определяются конкурсной комиссией большинством голосов с учетом рекомендаций независимых экспертов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Выигравшими Конкурс признаются претенденты, которые предложили наиболее социально значимые и детально проработанные проекты по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утвержденным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направлениям, и чьи проекты наиболее полно отвечают критериям, установленным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Положении о конкурсах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67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</a:rPr>
              <a:t>Основными критериями определения победителей конкурса являются: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соответствие проекта целям и условиям Конкурса;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актуальность и социальная значимость проекта;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детальная проработанность проекта, в т.ч. соответствие мероприятий проекта его целям и задачам, оптимальность механизмов его реализации;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конкретность, значимость и достижимость результатов проекта;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реалистичность и обоснованность представленного бюджета проекта (в т.ч. обоснованность затрат с точки зрения объема деятельности и предполагаемых результатов проекта; соответствие статей расходов предполагаемой проектной деятельности);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наличие у заявителя опыта реализации аналогичных проектов (по направлению и масштабу);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наличие квалифицированных специалистов, которых планируется задействовать в реализации проекта;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наличие дополнительных источников финансирования;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территориальный охват проекта;</a:t>
            </a:r>
          </a:p>
          <a:p>
            <a:r>
              <a:rPr lang="ru-RU" sz="4200" b="1" dirty="0">
                <a:solidFill>
                  <a:schemeClr val="accent1">
                    <a:lumMod val="50000"/>
                  </a:schemeClr>
                </a:solidFill>
              </a:rPr>
              <a:t>наличие механизмов обеспечения устойчивости и развития результатов проекта.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68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Недостаточно проработанный проект: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Недостаточно четкое обоснование социальной значимости проекта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Несоответствие или противоречия между обоснованием, целями и задачами, календарным планом и ожидаемыми результатами проекта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Невозможность решения обозначенных целей 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 и достижения ожидаемого результата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помощью мероприятий, указанных в календарном плане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Отсутствие четких качественных и / или количественных показателей результатов реализации проекта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Завышенная смета расходов на проект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69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ННО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Второй конкурс 2015 года закрепил успех первого в плане представительства в списке победителей региональных НКО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целом, можно констатировать, что качество заявок региональных НКО, подававшихся на все три конкурса 2015 года существенно повысилось по сравнению с предыдущими годами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протяжении всех трех кампаний 2015 года предлагаемые представителями регионов проекты в большинстве случаев как минимум не уступали инициативам столичных организаций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 результат, региональные НКО занимают больше половины строчек всех трех списков победителей 2015 года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Типовые ошибки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ПРИ ПОДГОТОВКЕ ПРОЕКТА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Несоответствие имеющегося опыта масштабам подаваемого на конкурс проекта: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имеет мало опыта реализации проектов, либо имеет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опыт реализации только небольших проектов,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однако запрашивает грант на масштабный проект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Небольшая организация запрашивает грант на масштабный проект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не имеет опыта реализации проектов в той сфере, на которую запрашивает грант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70</a:t>
            </a:fld>
            <a:endParaRPr lang="ru-RU" dirty="0"/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rivetsochi.ru/uploads/images/00/37/63/2011/06/16/3817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643" y="1396179"/>
            <a:ext cx="1224086" cy="11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Итоги конкурса подводятся в городе Москве конкурсной комиссией и размещаются на портале грантов / сайте конкурса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grants.oprf.r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u и на официальных сайтах грантооператоров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71</a:t>
            </a:fld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801090" y="4087090"/>
            <a:ext cx="1025237" cy="3048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23454" y="5721926"/>
            <a:ext cx="1579419" cy="3463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918363" y="4918364"/>
            <a:ext cx="1814946" cy="13300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897" y="2853537"/>
            <a:ext cx="6771279" cy="3808845"/>
          </a:xfrm>
          <a:prstGeom prst="rect">
            <a:avLst/>
          </a:prstGeom>
        </p:spPr>
      </p:pic>
      <p:pic>
        <p:nvPicPr>
          <p:cNvPr id="10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Грантооператор не позднее 3 рабочих дней после оформления протокола об итогах конкурса извещает победителя конкурса о принятом в отношении него конкурсной комиссией решении путем вручения ему под расписку соответствующего уведомления, либо путем направления такого уведомления по почте (заказным письмом), либо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адресу электронной почты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итогам конкурса грантооператор в 45-дневный (календарный) срок со дня оформления протокола об итогах конкурса заключает с победителями договоры о предоставлении гранта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72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ОРГАНИЗАЦИИ ПОБЕДИТЕЛЕМ КОНКУРСА ВОВСЕ НЕ ОЗНАЧАЕТ АВТОМАТИЧЕСКОГО ПРЕДОСТАВЛЕНИЯ ЕЙ ГРАНТА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73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Победители конкурса для заключения договора не позднее 20 рабочих дней со дня оформления протокола об итогах конкурса представляют грантооператору следующие документы: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оригинал или нотариально заверенную копию выписки из ЕГРЮЛ, полученной не ранее даты оформления протокола об итогах соответствующего Конкурса,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бумажном носителе, содержащей собственноручную подпись должностного лица и гербовую печать налогового органа (выписки в электронной форме, подписанные усиленной квалификационной электронной подписью и выданная на основании Федерального закона Российской Федерации от 6 апреля 2011 г.№ 63-ФЗ «Об электронной подписи», к рассмотрению не принимаются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заверенные подписью руководителя ННО и печатью ННО копии учредительных документов, а также всех действующих изменений и дополнений к ним;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заверенные подписью руководителя ННО и печатью ННО копии документов, подтверждающих полномочия руководителя ННО, а также главного бухгалтера, либо лица, осуществляющего ведение бухгалтерского учёта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оригинал справки из налогового органа об исполнении налогоплательщиком обязанности по уплате налогов, сборов, страховых взносов, пеней и налоговых санкций, полученной не ранее даты оформления протокола об итогах Конкурса</a:t>
            </a:r>
          </a:p>
          <a:p>
            <a:pPr lvl="1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оригинал справки о действующих расчетных (текущих) рублевых счетах, открытых в учреждениях ПАО Сбербанк или Банк ВТБ (ПАО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74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Победители конкурса также должны скорректировать свои календарные сметы в соответствии с выделенными им суммами гранта, рекомендациями экспертов и конкурсной комиссии, а также требованиями грантооператора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Скорректированные календарные планы и сметы должны быть в обязательном порядке согласованы с грантооператором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После получения всех документов и проверки их соответствия формальным требованиям, а также согласования календарных планов и смет, грантооператор направляет на подписание победителю конкурса договор о предоставлении гранта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Внесение каких-либо правок в текст договора не допускается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75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случае не заключения в установленные сроки договора о предоставлении гранта по вине ННО-победителя конкурса, решением конкурсной комиссии она исключается из числа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победителей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Высвободившиеся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 этом средства по решению конкурсной комиссии либо перераспределяются среди ННО-победителей конкурса, либо конкурсная комиссия принимает решение о расширении числа победителей конкурса из числа участников конкурса, чьи проекты были рекомендованы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экспертами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Высвободившиеся средства также могут быть возвращены в 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76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Финансовые средства после подписания договора о предоставлении гранта перечисляются грантополучателю отдельными траншами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Размер транша определяется грантооператором исходя из календарного плана и сметы проекта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Размер первого транша, как правило, составляет от 25% до 50% размера всего выделенного гранта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случае наличия серьезных аргументированных обоснований со стороны грантополучателя, оформленных официальным письмом, размер первого транша может превысить 50% от суммы гранта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Размер первого транша ни при каких обстоятельствах не может быть равен всей сумме гранта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77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РАСХОДЫ, ПРОИЗВЕДЕННЫЕ ДО ДАТЫ ПОДПИСАНИЯ ДОГОВОРА, СЧИТАЮТСЯ НЕЦЕЛЕВЫМИ И НЕ ПОДЛЕЖАТ КОМПЕНСАЦИИ ЗА СЧЕТ ГРАНТОВЫХ СРЕДСТВ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78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Отчетность победителей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Отчетность грантополучателя: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Текущие (промежуточные) письменные отчеты (отчет по календарному плану и аналитический отчет) – ежеквартально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Итоговый письменный отчет (отчет по календарному плану и аналитический отчет) – по окончании реализации проекта</a:t>
            </a:r>
          </a:p>
          <a:p>
            <a:pPr lvl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Финансовый отчет с приложением копий первичных документов – ежеквартально нарастающим итогом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Очередной транш перечисляется только после сдачи квартальных отчетов и их утверждения грантооператором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79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318654" y="1627909"/>
          <a:ext cx="5624945" cy="489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220691" y="1627909"/>
          <a:ext cx="5638800" cy="489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конкурса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 ИЗМЕНЕНИЯ СМЕТЫ ИЛИ КАЛЕНДАРНОГО ПЛАНА, ПРОИЗВЕДЕННЫЕ БЕЗ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ПРЕДВАРИТЕЛЬНОГО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СОГЛАСОВАНИЯ С ГРАНТООПЕРАТОРОМ, СЧИТАЮТСЯ НЕЦЕЛЕВЫМИ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80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за реализацией проекта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 fontScale="92500" lnSpcReduction="20000"/>
          </a:bodyPr>
          <a:lstStyle/>
          <a:p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</a:rPr>
              <a:t>Грантооператор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осуществляет контроль за использованием </a:t>
            </a:r>
            <a:r>
              <a:rPr lang="ru-RU" sz="2900" b="1" dirty="0" err="1">
                <a:solidFill>
                  <a:schemeClr val="accent1">
                    <a:lumMod val="50000"/>
                  </a:schemeClr>
                </a:solidFill>
              </a:rPr>
              <a:t>г</a:t>
            </a:r>
            <a:r>
              <a:rPr lang="ru-RU" sz="2900" b="1" dirty="0" err="1" smtClean="0">
                <a:solidFill>
                  <a:schemeClr val="accent1">
                    <a:lumMod val="50000"/>
                  </a:schemeClr>
                </a:solidFill>
              </a:rPr>
              <a:t>рантополучателем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суммы гранта в соответствии с договором о предоставлении гранта:</a:t>
            </a:r>
          </a:p>
          <a:p>
            <a:pPr marL="631825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Грантооператор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контролирует реализацию проекта, экономность, рациональность и целевой характер расходования средств гранта, проводит проверку первичных документов, представленных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Грантополучателем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в случае необходимости осуществляет выездную проверку.</a:t>
            </a:r>
          </a:p>
          <a:p>
            <a:pPr marL="631825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Грантооператор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запрашивает 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Грантополучателей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финансовые и иные документы, касающиеся реализации проектов, утверждает отчеты о ходе реализации проектов и расходовании грантов.  </a:t>
            </a:r>
          </a:p>
          <a:p>
            <a:pPr marL="631825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Грантооператор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оценивает социальный эффект, полученный от реализации победивших в конкурсе проектов на основе следующих основных критериев:</a:t>
            </a:r>
          </a:p>
          <a:p>
            <a:pPr marL="631825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общественно полезный эффект от реализации проекта;</a:t>
            </a:r>
          </a:p>
          <a:p>
            <a:pPr marL="631825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достижение заявленных в проекте целей и позитивные изменения в целевой группе проекта;</a:t>
            </a:r>
          </a:p>
          <a:p>
            <a:pPr marL="631825" indent="0"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возможность развития и тиражирования проекта.</a:t>
            </a:r>
          </a:p>
          <a:p>
            <a:pPr lvl="1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81</a:t>
            </a:fld>
            <a:endParaRPr lang="ru-RU" dirty="0"/>
          </a:p>
        </p:txBody>
      </p:sp>
      <p:pic>
        <p:nvPicPr>
          <p:cNvPr id="6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ответы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99,9% ОТВЕТОВ НА ВОПРОСЫ, КАСАЮЩИХСЯ РАЗЛИЧНЫХ АСПЕКТОВ ПРОВЕДЕНИЯ КОНКУРСА, УЖЕ ОПУБЛИКОВАНЫ НА САЙТЕ КОНКУРСА В РАЗДЕЛЕ «КОНКУРСНАЯ ДОКУМЕНТАЦИЯ»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82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68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127819"/>
            <a:ext cx="10491019" cy="102255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ответы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1622323"/>
            <a:ext cx="11533237" cy="4906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НА НАИБОЛЕЕ ЧАСТО ЗАДАВАЕМЫЕ ВОПРОСЫ МОЖНО НАЙТИ В РАЗДЕЛЕ «ВОПРОСЫ/ОТВЕТЫ» НА САЙТЕ КОНКУРСА.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ЖЕ МОЖНО ЗАДАТЬ И СВОЙ ВОПРОС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83</a:t>
            </a:fld>
            <a:endParaRPr lang="ru-RU" dirty="0"/>
          </a:p>
        </p:txBody>
      </p:sp>
      <p:pic>
        <p:nvPicPr>
          <p:cNvPr id="9" name="Picture 2" descr="http://nevaznak.com/media/images/2d3c313f9d5099d67109f8b53707f69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7150" y="4132992"/>
            <a:ext cx="2390342" cy="2143118"/>
          </a:xfrm>
          <a:prstGeom prst="rect">
            <a:avLst/>
          </a:prstGeom>
          <a:noFill/>
        </p:spPr>
      </p:pic>
      <p:pic>
        <p:nvPicPr>
          <p:cNvPr id="7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1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63381" y="1553497"/>
            <a:ext cx="6528619" cy="432619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98" y="2887539"/>
            <a:ext cx="5043948" cy="111418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3574" y="2890684"/>
            <a:ext cx="6230773" cy="2841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ДИРЕКЦИЯ ГРАНТОВЫХ ПРОГРАММ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ОБЩЕСТВА «ЗНАНИЕ» РОССИИ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Ижевск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 2016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855A-3BAC-4779-920C-B58A32A79AEC}" type="slidenum">
              <a:rPr lang="ru-RU" smtClean="0"/>
              <a:pPr/>
              <a:t>84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405769" y="1710813"/>
            <a:ext cx="1066381" cy="1022555"/>
            <a:chOff x="491609" y="294967"/>
            <a:chExt cx="1455175" cy="144534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1609" y="294967"/>
              <a:ext cx="1455175" cy="14453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13" y="435922"/>
              <a:ext cx="1272643" cy="11470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78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684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28588"/>
            <a:ext cx="10491788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2425"/>
            <a:ext cx="11533188" cy="4906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Самая жесткая конкуренция между претендентами наблюдалась в рамках второго и третьего конкурсов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заявок, поданный на каждый из них, превышало количество проектов, которые были направлены на первый конкурс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 этом распределяемая сумма что во втором, что в третьем конкурсе, была более чем в 2 раза меньше, чем в первом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Степень конкуренции между претендентами на получение государственной поддержки у разных грантооператоров серьезно различалась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6BC19E-A627-49C9-A84D-08A51D70715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http://bezfona.ru/_im/66_original_1399522042_bezfona.r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766" y="1"/>
            <a:ext cx="1241234" cy="124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4005</Words>
  <Application>Microsoft Office PowerPoint</Application>
  <PresentationFormat>Широкоэкранный</PresentationFormat>
  <Paragraphs>494</Paragraphs>
  <Slides>84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8" baseType="lpstr">
      <vt:lpstr>Arial</vt:lpstr>
      <vt:lpstr>Calibri</vt:lpstr>
      <vt:lpstr>Calibri Light</vt:lpstr>
      <vt:lpstr>Тема Office</vt:lpstr>
      <vt:lpstr>ПРЕЗИДЕНТСКИЕ ГРАНТЫ ДЛЯ ННО</vt:lpstr>
      <vt:lpstr>Презентация PowerPoint</vt:lpstr>
      <vt:lpstr>2015 год</vt:lpstr>
      <vt:lpstr>2015 год</vt:lpstr>
      <vt:lpstr>Обучение ННО</vt:lpstr>
      <vt:lpstr>Обучение ННО</vt:lpstr>
      <vt:lpstr>Обучение ННО</vt:lpstr>
      <vt:lpstr>2015 год</vt:lpstr>
      <vt:lpstr>2015 год</vt:lpstr>
      <vt:lpstr>2015 год</vt:lpstr>
      <vt:lpstr>2015 год</vt:lpstr>
      <vt:lpstr>Презентация PowerPoint</vt:lpstr>
      <vt:lpstr>2016 год</vt:lpstr>
      <vt:lpstr>Презентация PowerPoint</vt:lpstr>
      <vt:lpstr>С чего начинаются конкурсы</vt:lpstr>
      <vt:lpstr>С чего начинаются конкурсы</vt:lpstr>
      <vt:lpstr>Грантооператоры</vt:lpstr>
      <vt:lpstr>Грантооператоры</vt:lpstr>
      <vt:lpstr>Грантооператоры</vt:lpstr>
      <vt:lpstr>Кто может участвовать в конкурсе</vt:lpstr>
      <vt:lpstr>Кто может участвовать в конкурсе</vt:lpstr>
      <vt:lpstr>Типовые ошибки</vt:lpstr>
      <vt:lpstr>На что предоставляется грант</vt:lpstr>
      <vt:lpstr>На что предоставляется грант</vt:lpstr>
      <vt:lpstr>На что предоставляется грант</vt:lpstr>
      <vt:lpstr>На что предоставляется грант</vt:lpstr>
      <vt:lpstr>Социально значимый проект</vt:lpstr>
      <vt:lpstr>Заявка: описание проекта</vt:lpstr>
      <vt:lpstr>Конкурс</vt:lpstr>
      <vt:lpstr>Где получить информацию о конкурсе?</vt:lpstr>
      <vt:lpstr>Сайт конкурса</vt:lpstr>
      <vt:lpstr>Сайт конкурса</vt:lpstr>
      <vt:lpstr>Сайт конкурса</vt:lpstr>
      <vt:lpstr>Сайт конкурса</vt:lpstr>
      <vt:lpstr>Конкурсная документация</vt:lpstr>
      <vt:lpstr>Подготовка заявки</vt:lpstr>
      <vt:lpstr>Мастер подготовки заявок</vt:lpstr>
      <vt:lpstr>Мастер подготовки заявок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Кто и как заверяет документы</vt:lpstr>
      <vt:lpstr>Подача заявки</vt:lpstr>
      <vt:lpstr>Кто подписывает заявку</vt:lpstr>
      <vt:lpstr>Кто подписывает заявку</vt:lpstr>
      <vt:lpstr>Кто подписывает заявку</vt:lpstr>
      <vt:lpstr>Типовые ошибки</vt:lpstr>
      <vt:lpstr>Типовые ошибки</vt:lpstr>
      <vt:lpstr>Типовые ошибки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Подача заявки</vt:lpstr>
      <vt:lpstr>НЕ СЛИШКОМ ЛИ ЖЕСТКИЕ ТРЕБОВАНИЯ?</vt:lpstr>
      <vt:lpstr>НЕ СЛИШКОМ ЛИ ЖЕСТКИЕ ТРЕБОВАНИЯ?</vt:lpstr>
      <vt:lpstr>Определение победителей</vt:lpstr>
      <vt:lpstr>Определение победителей</vt:lpstr>
      <vt:lpstr>Типовые ошибки</vt:lpstr>
      <vt:lpstr>Типовые ошибки</vt:lpstr>
      <vt:lpstr>Итоги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Победители конкурса</vt:lpstr>
      <vt:lpstr>Отчетность победителей конкурса</vt:lpstr>
      <vt:lpstr>Победители конкурса</vt:lpstr>
      <vt:lpstr>Контроль за реализацией проекта</vt:lpstr>
      <vt:lpstr>Вопросы и ответы</vt:lpstr>
      <vt:lpstr>Вопросы и ответы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СОВЕРШЕНСТВОВАНИИ СИСТЕМЫ ПАТРИОТИЧЕСКОГО ВОСПИТАНИЯ В РОССИЙСКОЙ ФЕДЕРАЦИИ</dc:title>
  <dc:creator>USER42</dc:creator>
  <cp:lastModifiedBy>Дарья Позднякова</cp:lastModifiedBy>
  <cp:revision>293</cp:revision>
  <cp:lastPrinted>2014-12-01T05:37:13Z</cp:lastPrinted>
  <dcterms:created xsi:type="dcterms:W3CDTF">2014-10-28T16:02:44Z</dcterms:created>
  <dcterms:modified xsi:type="dcterms:W3CDTF">2016-04-11T13:46:27Z</dcterms:modified>
</cp:coreProperties>
</file>